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E40000"/>
    <a:srgbClr val="555A5C"/>
    <a:srgbClr val="E40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סגנון ביניים 1 - הדגשה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946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A8D00C-9A89-41CA-87BA-312B2ACD4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9E77E52-32D5-4BB5-B94B-263816537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4DFC61C-C9DD-437E-88C5-D311F0C6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5C6B960-C373-4966-804A-F7AB84E4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0FF7BFD-D56B-40D1-9088-328FFB5A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9EFA72A-DE8D-4CB7-B858-5E9D7B02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8D8322E-FEB1-426F-99D3-FF2FC8580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1F02468-AE10-49AB-A203-001FD128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73C6684-4257-4817-9FB3-004356D6E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DA18C57-9CCA-4798-9893-B80AE9AA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9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0DF110E-EB9E-46E2-8236-82794266C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DD73DA0-B464-497B-94A3-6D94DB1A9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A34C4DA-B4DA-4CE9-AC95-A5770DB46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EB51200-DF44-4A93-9FF4-25DF7508B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33D641E-9B59-4825-B56B-61CF8496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7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786E0A3-B02C-4B79-BD76-5A706255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EE2D490-C354-493C-98C6-CD2D6D10C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DCB3037-01F4-4CA0-A9CF-A4347268A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5ACB092-3342-4FD6-9B94-46A206B8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990F288-B9D0-46D2-B734-4A30C7A7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4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11960C-E37E-4F53-8044-E69A2FF4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DEA04DF-8C78-4D2C-804E-28D7F3AD9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69C4164-4F75-402F-BED0-229DFD828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B45036D-C8D5-4A2A-AB48-D87C1F694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EA8091D-B802-422D-8332-258D1857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2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E205E1C-80CF-4840-BFDB-DC6731A24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23851B3-A3E5-453F-A5AF-1DB3FE788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457F6C0-E1F4-4F4D-9054-90E8FF140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7474C7B-FB75-4B12-A24E-8FD2BBF3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1BCE4-50C5-427E-9C4C-37533883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FCDBB58-92B1-4BC1-AD99-8CEAD2AA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3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76CEAE-1336-4693-AB06-BCBD9848B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AEDDEF9-20A4-4EAA-8C1F-97ADEF48F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E463A18-5825-4E60-A0BF-B73D5EC7D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686CDAC-DA19-4982-BBA8-C105BBD71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3365158-B10E-499B-81AB-AE12B9970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91F7B6F-7816-4300-AE1D-BDB5410B6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5D8CCD28-77FA-4BFB-AD58-1E5E8E54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60F0C5B-BE76-4520-85F6-8F15EDF5E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4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F3F00A-3DC4-4E40-8ADD-83418D2C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88A19BA-D438-4F9D-8A5F-97868ECD9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5DDF8E7-EAA9-43E5-B116-AB28E3FF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E874006-C969-4515-AF6C-E263D3FC6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7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0C03E33-EAD0-454D-A37E-7719B08D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8C0238F0-16F2-43FD-9B1E-1C3A4998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951206E-72D3-4377-AEFE-E674EA03C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0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01188F4-0F22-45E2-89A9-35587B8BD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6D9074A-4960-45AF-9A97-8A1C3892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64766CA-5FE0-4FB7-9BF5-435D15645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EA80DC3-079D-4B70-9D08-CA03C46D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24C98C6-9DA0-457F-B6DB-230035A8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49B6830-1DEA-4756-8EDA-515F799D9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3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EAB1773-2C9D-4F3D-8D15-9C1B964E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D78F344-2F54-4924-B277-482EFFB5E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8F84A69-2648-4976-AB1E-E36648BF8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8EC47F2-994E-4976-BDDB-055190AE7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8C6CFDD-E395-4EA5-A4F6-185E08B6F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17C76D6-EBFA-4323-93A7-EE803F56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0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F6DBBC8-2A82-4985-8980-022ED78A1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6715ADB-1DCC-4BC9-B7C7-056CDEFDF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72BBED5-B1BF-4C5F-820E-F7DE17022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D52C1-7020-4382-9206-9C4505572DE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18B37C1-878B-46A6-96AE-9406892EE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2A5A66C-C519-4915-8B14-0EB0ED2C9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F49E8-B4D3-47F8-9E7B-B975F1B38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6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8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תמונה 28" descr="תמונה שמכילה בניין, אדם, אנשים, הליכה&#10;&#10;התיאור נוצר באופן אוטומטי">
            <a:extLst>
              <a:ext uri="{FF2B5EF4-FFF2-40B4-BE49-F238E27FC236}">
                <a16:creationId xmlns:a16="http://schemas.microsoft.com/office/drawing/2014/main" id="{89593F01-6E6E-44B7-AC7B-0AE596083B3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93" y="0"/>
            <a:ext cx="12218791" cy="8171316"/>
          </a:xfrm>
          <a:prstGeom prst="rect">
            <a:avLst/>
          </a:prstGeom>
        </p:spPr>
      </p:pic>
      <p:sp>
        <p:nvSpPr>
          <p:cNvPr id="69" name="Rectangle 6">
            <a:extLst>
              <a:ext uri="{FF2B5EF4-FFF2-40B4-BE49-F238E27FC236}">
                <a16:creationId xmlns:a16="http://schemas.microsoft.com/office/drawing/2014/main" id="{CA16FDD4-53F4-426A-9F98-5CAAE59644EF}"/>
              </a:ext>
            </a:extLst>
          </p:cNvPr>
          <p:cNvSpPr/>
          <p:nvPr/>
        </p:nvSpPr>
        <p:spPr>
          <a:xfrm>
            <a:off x="-30632" y="3957304"/>
            <a:ext cx="12225444" cy="421401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72" name="Rectangle 6">
            <a:extLst>
              <a:ext uri="{FF2B5EF4-FFF2-40B4-BE49-F238E27FC236}">
                <a16:creationId xmlns:a16="http://schemas.microsoft.com/office/drawing/2014/main" id="{AC1C3BAC-00E4-4BFA-9FF6-3C8F08C0A9DC}"/>
              </a:ext>
            </a:extLst>
          </p:cNvPr>
          <p:cNvSpPr/>
          <p:nvPr/>
        </p:nvSpPr>
        <p:spPr>
          <a:xfrm flipV="1">
            <a:off x="-38493" y="0"/>
            <a:ext cx="12233305" cy="3971816"/>
          </a:xfrm>
          <a:prstGeom prst="rect">
            <a:avLst/>
          </a:prstGeom>
          <a:solidFill>
            <a:schemeClr val="tx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4" name="Picture 72">
            <a:extLst>
              <a:ext uri="{FF2B5EF4-FFF2-40B4-BE49-F238E27FC236}">
                <a16:creationId xmlns:a16="http://schemas.microsoft.com/office/drawing/2014/main" id="{9F8C4453-BD1E-4BBF-B11C-71F00B2F11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692">
            <a:off x="1253365" y="2462079"/>
            <a:ext cx="2412396" cy="4086615"/>
          </a:xfrm>
          <a:prstGeom prst="rect">
            <a:avLst/>
          </a:prstGeom>
        </p:spPr>
      </p:pic>
      <p:sp>
        <p:nvSpPr>
          <p:cNvPr id="75" name="Rectangle 5">
            <a:extLst>
              <a:ext uri="{FF2B5EF4-FFF2-40B4-BE49-F238E27FC236}">
                <a16:creationId xmlns:a16="http://schemas.microsoft.com/office/drawing/2014/main" id="{F133357D-A713-4EFC-B038-11642D54DC30}"/>
              </a:ext>
            </a:extLst>
          </p:cNvPr>
          <p:cNvSpPr/>
          <p:nvPr/>
        </p:nvSpPr>
        <p:spPr>
          <a:xfrm>
            <a:off x="3925554" y="1612652"/>
            <a:ext cx="52923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OptimalCount</a:t>
            </a:r>
          </a:p>
          <a:p>
            <a:pPr algn="ctr"/>
            <a:r>
              <a:rPr lang="he-IL" sz="28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מכשיר הספירה המתקדם ביותר בעולם</a:t>
            </a:r>
          </a:p>
        </p:txBody>
      </p:sp>
      <p:cxnSp>
        <p:nvCxnSpPr>
          <p:cNvPr id="77" name="מחבר ישר 76">
            <a:extLst>
              <a:ext uri="{FF2B5EF4-FFF2-40B4-BE49-F238E27FC236}">
                <a16:creationId xmlns:a16="http://schemas.microsoft.com/office/drawing/2014/main" id="{0BFDEEFB-D7D7-4D1C-8EA7-B6081ACCFD1F}"/>
              </a:ext>
            </a:extLst>
          </p:cNvPr>
          <p:cNvCxnSpPr>
            <a:cxnSpLocks/>
          </p:cNvCxnSpPr>
          <p:nvPr/>
        </p:nvCxnSpPr>
        <p:spPr>
          <a:xfrm>
            <a:off x="6066971" y="1341029"/>
            <a:ext cx="833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Rectangle 5">
            <a:extLst>
              <a:ext uri="{FF2B5EF4-FFF2-40B4-BE49-F238E27FC236}">
                <a16:creationId xmlns:a16="http://schemas.microsoft.com/office/drawing/2014/main" id="{A560E315-2F95-45ED-B872-A9A335DB2AC6}"/>
              </a:ext>
            </a:extLst>
          </p:cNvPr>
          <p:cNvSpPr/>
          <p:nvPr/>
        </p:nvSpPr>
        <p:spPr>
          <a:xfrm>
            <a:off x="4354286" y="4085658"/>
            <a:ext cx="7082461" cy="281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OptimalCount</a:t>
            </a:r>
            <a:r>
              <a:rPr lang="he-IL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הוא המכשיר המתקדם בעולם לספירת אנשים עם דיוק ללא תחרות.</a:t>
            </a:r>
            <a:br>
              <a:rPr lang="en-US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המאפיינים הבולטים של המוצר הוא מדידת התפוסה של האנשים\הצוות בקומה, בחנויות וכו'. הוא מדוייק, אמין ומציג נתונים בזמן אמת.</a:t>
            </a:r>
            <a:br>
              <a:rPr lang="en-US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יש לו יכולת חיבור מהענן והוא נפרד ממערכת </a:t>
            </a:r>
            <a:r>
              <a:rPr lang="en-US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IT</a:t>
            </a:r>
            <a:r>
              <a:rPr lang="he-IL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ולכן ההתקנה קלה.</a:t>
            </a:r>
            <a:br>
              <a:rPr lang="en-US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2000" dirty="0">
                <a:solidFill>
                  <a:schemeClr val="bg1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המוצר מסייע לעסקים חכמים לספור אנשים ולייעל את חווית הלקוח.</a:t>
            </a:r>
          </a:p>
        </p:txBody>
      </p:sp>
      <p:sp>
        <p:nvSpPr>
          <p:cNvPr id="82" name="Rectangle 5">
            <a:extLst>
              <a:ext uri="{FF2B5EF4-FFF2-40B4-BE49-F238E27FC236}">
                <a16:creationId xmlns:a16="http://schemas.microsoft.com/office/drawing/2014/main" id="{172A8A61-04C7-4B93-B784-ED5B64FCE3CB}"/>
              </a:ext>
            </a:extLst>
          </p:cNvPr>
          <p:cNvSpPr/>
          <p:nvPr/>
        </p:nvSpPr>
        <p:spPr>
          <a:xfrm>
            <a:off x="3925554" y="545444"/>
            <a:ext cx="49389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4200" b="1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מערכת לספירת אנשים</a:t>
            </a:r>
          </a:p>
        </p:txBody>
      </p: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5880811F-E7FB-4C89-98ED-9747FE8A5C58}"/>
              </a:ext>
            </a:extLst>
          </p:cNvPr>
          <p:cNvSpPr txBox="1"/>
          <p:nvPr/>
        </p:nvSpPr>
        <p:spPr>
          <a:xfrm>
            <a:off x="4992914" y="7291749"/>
            <a:ext cx="644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b="1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חשוב לזכור: המוצר מגן על פרטיות הלקוחות והצוות !</a:t>
            </a:r>
          </a:p>
        </p:txBody>
      </p:sp>
    </p:spTree>
    <p:extLst>
      <p:ext uri="{BB962C8B-B14F-4D97-AF65-F5344CB8AC3E}">
        <p14:creationId xmlns:p14="http://schemas.microsoft.com/office/powerpoint/2010/main" val="276797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8">
            <a:extLst>
              <a:ext uri="{FF2B5EF4-FFF2-40B4-BE49-F238E27FC236}">
                <a16:creationId xmlns:a16="http://schemas.microsoft.com/office/drawing/2014/main" id="{EA2EF529-A7EE-4FE2-8245-F316E374D989}"/>
              </a:ext>
            </a:extLst>
          </p:cNvPr>
          <p:cNvSpPr/>
          <p:nvPr/>
        </p:nvSpPr>
        <p:spPr>
          <a:xfrm>
            <a:off x="9402054" y="6425858"/>
            <a:ext cx="26244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12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www.irisys.net/safecount</a:t>
            </a: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B38F6F25-B506-4999-9D58-0FE9F5D184FF}"/>
              </a:ext>
            </a:extLst>
          </p:cNvPr>
          <p:cNvSpPr/>
          <p:nvPr/>
        </p:nvSpPr>
        <p:spPr>
          <a:xfrm>
            <a:off x="6848475" y="1220726"/>
            <a:ext cx="3865791" cy="1469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התקנה קלה ומהירה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תהליך לא מסובך.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זמין לעבודה 30 דק' אחרי שיצא מהקופסה.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ea typeface="Calibri" panose="020F0502020204030204" pitchFamily="34" charset="0"/>
              <a:cs typeface="Assistant SemiBold" panose="00000700000000000000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ניתן התקנה עצמית.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ea typeface="Calibri" panose="020F0502020204030204" pitchFamily="34" charset="0"/>
              <a:cs typeface="Assistant SemiBold" panose="00000700000000000000" pitchFamily="2" charset="-79"/>
            </a:endParaRP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932C4B55-A479-4ECB-A0B3-2D2C3BAEEB59}"/>
              </a:ext>
            </a:extLst>
          </p:cNvPr>
          <p:cNvSpPr/>
          <p:nvPr/>
        </p:nvSpPr>
        <p:spPr>
          <a:xfrm>
            <a:off x="8653670" y="2939589"/>
            <a:ext cx="1946518" cy="1100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ייעודי לתווך ארוך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מודד תפוסה.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מייעל ביצועים.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ea typeface="Calibri" panose="020F0502020204030204" pitchFamily="34" charset="0"/>
              <a:cs typeface="Assistant SemiBold" panose="00000700000000000000" pitchFamily="2" charset="-79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30898566-983C-4E48-8B0D-E3C1A768C54A}"/>
              </a:ext>
            </a:extLst>
          </p:cNvPr>
          <p:cNvSpPr/>
          <p:nvPr/>
        </p:nvSpPr>
        <p:spPr>
          <a:xfrm>
            <a:off x="7421217" y="4334608"/>
            <a:ext cx="3178972" cy="1100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פרטיות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טכנולוגית סייבר.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מצלמות / וידאו שלא לשימוש אישי.</a:t>
            </a: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956B6318-C13B-487D-9B2E-7FDC51A1F4F5}"/>
              </a:ext>
            </a:extLst>
          </p:cNvPr>
          <p:cNvSpPr/>
          <p:nvPr/>
        </p:nvSpPr>
        <p:spPr>
          <a:xfrm>
            <a:off x="1099930" y="1220726"/>
            <a:ext cx="4055165" cy="1100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עצמאי בשטח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נפרד ממערכת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IT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.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פלטפורמת ענן אופציונלית לניהול ודיווח מרחוק.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ea typeface="Calibri" panose="020F0502020204030204" pitchFamily="34" charset="0"/>
              <a:cs typeface="Assistant SemiBold" panose="00000700000000000000" pitchFamily="2" charset="-79"/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8E5BE343-9624-4DD2-B427-B9620E7B3E51}"/>
              </a:ext>
            </a:extLst>
          </p:cNvPr>
          <p:cNvSpPr/>
          <p:nvPr/>
        </p:nvSpPr>
        <p:spPr>
          <a:xfrm>
            <a:off x="2527630" y="2939589"/>
            <a:ext cx="2627465" cy="1100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דיוק מוכח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חיישן שמדויק ב-99%.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לא מושפע מתנאי הסביבה.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ea typeface="Calibri" panose="020F0502020204030204" pitchFamily="34" charset="0"/>
              <a:cs typeface="Assistant SemiBold" panose="00000700000000000000" pitchFamily="2" charset="-79"/>
            </a:endParaRPr>
          </a:p>
        </p:txBody>
      </p:sp>
      <p:sp>
        <p:nvSpPr>
          <p:cNvPr id="35" name="Rectangle 5">
            <a:extLst>
              <a:ext uri="{FF2B5EF4-FFF2-40B4-BE49-F238E27FC236}">
                <a16:creationId xmlns:a16="http://schemas.microsoft.com/office/drawing/2014/main" id="{3849B72A-4892-413A-B094-1F1EABC63EE9}"/>
              </a:ext>
            </a:extLst>
          </p:cNvPr>
          <p:cNvSpPr/>
          <p:nvPr/>
        </p:nvSpPr>
        <p:spPr>
          <a:xfrm>
            <a:off x="514350" y="4369768"/>
            <a:ext cx="4513416" cy="1100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איתור צוות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פונקציונליות מתקדמת שיכולה למספר את התפוסה.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מצלמות / וידאו שלא לשימוש אישי.</a:t>
            </a:r>
          </a:p>
        </p:txBody>
      </p:sp>
      <p:pic>
        <p:nvPicPr>
          <p:cNvPr id="56" name="גרפיקה 55" descr="כלים">
            <a:extLst>
              <a:ext uri="{FF2B5EF4-FFF2-40B4-BE49-F238E27FC236}">
                <a16:creationId xmlns:a16="http://schemas.microsoft.com/office/drawing/2014/main" id="{ECD05C37-AD74-44D1-A1BD-3236420C3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30029" y="1770940"/>
            <a:ext cx="430732" cy="430732"/>
          </a:xfrm>
          <a:prstGeom prst="rect">
            <a:avLst/>
          </a:prstGeom>
        </p:spPr>
      </p:pic>
      <p:pic>
        <p:nvPicPr>
          <p:cNvPr id="62" name="גרפיקה 61" descr="מפה עם נעץ">
            <a:extLst>
              <a:ext uri="{FF2B5EF4-FFF2-40B4-BE49-F238E27FC236}">
                <a16:creationId xmlns:a16="http://schemas.microsoft.com/office/drawing/2014/main" id="{FFAA2DDC-B38D-460C-A3B1-E3062798C9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27052" y="1696894"/>
            <a:ext cx="457200" cy="457200"/>
          </a:xfrm>
          <a:prstGeom prst="rect">
            <a:avLst/>
          </a:prstGeom>
        </p:spPr>
      </p:pic>
      <p:pic>
        <p:nvPicPr>
          <p:cNvPr id="66" name="גרפיקה 65" descr="עיוור">
            <a:extLst>
              <a:ext uri="{FF2B5EF4-FFF2-40B4-BE49-F238E27FC236}">
                <a16:creationId xmlns:a16="http://schemas.microsoft.com/office/drawing/2014/main" id="{3E8DD530-4317-4DE3-A2D9-30CB34102A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46570" y="4881864"/>
            <a:ext cx="369313" cy="369313"/>
          </a:xfrm>
          <a:prstGeom prst="rect">
            <a:avLst/>
          </a:prstGeom>
        </p:spPr>
      </p:pic>
      <p:pic>
        <p:nvPicPr>
          <p:cNvPr id="68" name="גרפיקה 67" descr="יעד">
            <a:extLst>
              <a:ext uri="{FF2B5EF4-FFF2-40B4-BE49-F238E27FC236}">
                <a16:creationId xmlns:a16="http://schemas.microsoft.com/office/drawing/2014/main" id="{EF6EFDA6-65A6-4DB9-B5C5-526D8AF46C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86251" y="3281657"/>
            <a:ext cx="457200" cy="457200"/>
          </a:xfrm>
          <a:prstGeom prst="rect">
            <a:avLst/>
          </a:prstGeom>
        </p:spPr>
      </p:pic>
      <p:pic>
        <p:nvPicPr>
          <p:cNvPr id="70" name="גרפיקה 69" descr="גרף עמודות עם מגמה עולה">
            <a:extLst>
              <a:ext uri="{FF2B5EF4-FFF2-40B4-BE49-F238E27FC236}">
                <a16:creationId xmlns:a16="http://schemas.microsoft.com/office/drawing/2014/main" id="{397EFF67-DE5B-4E70-9561-2ACEE6D9D5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742841" y="3388144"/>
            <a:ext cx="430732" cy="430732"/>
          </a:xfrm>
          <a:prstGeom prst="rect">
            <a:avLst/>
          </a:prstGeom>
        </p:spPr>
      </p:pic>
      <p:pic>
        <p:nvPicPr>
          <p:cNvPr id="74" name="גרפיקה 73" descr="קהל יעד">
            <a:extLst>
              <a:ext uri="{FF2B5EF4-FFF2-40B4-BE49-F238E27FC236}">
                <a16:creationId xmlns:a16="http://schemas.microsoft.com/office/drawing/2014/main" id="{00AF77FB-70DE-4E8D-BE2A-00A4843A40F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286251" y="4907907"/>
            <a:ext cx="457200" cy="457200"/>
          </a:xfrm>
          <a:prstGeom prst="rect">
            <a:avLst/>
          </a:prstGeom>
        </p:spPr>
      </p:pic>
      <p:sp>
        <p:nvSpPr>
          <p:cNvPr id="77" name="Rectangle 5">
            <a:extLst>
              <a:ext uri="{FF2B5EF4-FFF2-40B4-BE49-F238E27FC236}">
                <a16:creationId xmlns:a16="http://schemas.microsoft.com/office/drawing/2014/main" id="{F4E11C6E-524E-487F-B0A8-F5F6A0388571}"/>
              </a:ext>
            </a:extLst>
          </p:cNvPr>
          <p:cNvSpPr/>
          <p:nvPr/>
        </p:nvSpPr>
        <p:spPr>
          <a:xfrm>
            <a:off x="26503" y="19889"/>
            <a:ext cx="4253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e-IL" sz="2400" dirty="0">
                <a:solidFill>
                  <a:srgbClr val="0070C0"/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יתרונות   \   </a:t>
            </a:r>
            <a:r>
              <a:rPr lang="he-IL" sz="2400" b="1" dirty="0">
                <a:solidFill>
                  <a:srgbClr val="555A5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מערכת לספירת אנשים</a:t>
            </a:r>
          </a:p>
        </p:txBody>
      </p:sp>
    </p:spTree>
    <p:extLst>
      <p:ext uri="{BB962C8B-B14F-4D97-AF65-F5344CB8AC3E}">
        <p14:creationId xmlns:p14="http://schemas.microsoft.com/office/powerpoint/2010/main" val="26647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8">
            <a:extLst>
              <a:ext uri="{FF2B5EF4-FFF2-40B4-BE49-F238E27FC236}">
                <a16:creationId xmlns:a16="http://schemas.microsoft.com/office/drawing/2014/main" id="{EA2EF529-A7EE-4FE2-8245-F316E374D989}"/>
              </a:ext>
            </a:extLst>
          </p:cNvPr>
          <p:cNvSpPr/>
          <p:nvPr/>
        </p:nvSpPr>
        <p:spPr>
          <a:xfrm>
            <a:off x="9634283" y="6425858"/>
            <a:ext cx="26244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12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www.irisys.net/safecount</a:t>
            </a:r>
          </a:p>
        </p:txBody>
      </p:sp>
      <p:pic>
        <p:nvPicPr>
          <p:cNvPr id="29" name="Picture 4">
            <a:extLst>
              <a:ext uri="{FF2B5EF4-FFF2-40B4-BE49-F238E27FC236}">
                <a16:creationId xmlns:a16="http://schemas.microsoft.com/office/drawing/2014/main" id="{09E8182A-6912-45A8-B628-A5C0C09CCC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86015" y="1289362"/>
            <a:ext cx="2998110" cy="2371350"/>
          </a:xfrm>
          <a:prstGeom prst="rect">
            <a:avLst/>
          </a:prstGeom>
        </p:spPr>
      </p:pic>
      <p:pic>
        <p:nvPicPr>
          <p:cNvPr id="30" name="Picture 8">
            <a:extLst>
              <a:ext uri="{FF2B5EF4-FFF2-40B4-BE49-F238E27FC236}">
                <a16:creationId xmlns:a16="http://schemas.microsoft.com/office/drawing/2014/main" id="{A19BCC8D-550A-44BC-AC63-B495980EF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637" y="1289362"/>
            <a:ext cx="3057277" cy="2371350"/>
          </a:xfrm>
          <a:prstGeom prst="rect">
            <a:avLst/>
          </a:prstGeom>
        </p:spPr>
      </p:pic>
      <p:pic>
        <p:nvPicPr>
          <p:cNvPr id="32" name="Picture 18">
            <a:extLst>
              <a:ext uri="{FF2B5EF4-FFF2-40B4-BE49-F238E27FC236}">
                <a16:creationId xmlns:a16="http://schemas.microsoft.com/office/drawing/2014/main" id="{8937CCE5-6F49-4486-998B-2F173BBF41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53332" y="1289362"/>
            <a:ext cx="3018081" cy="2371350"/>
          </a:xfrm>
          <a:prstGeom prst="rect">
            <a:avLst/>
          </a:prstGeom>
        </p:spPr>
      </p:pic>
      <p:sp>
        <p:nvSpPr>
          <p:cNvPr id="34" name="TextBox 50">
            <a:extLst>
              <a:ext uri="{FF2B5EF4-FFF2-40B4-BE49-F238E27FC236}">
                <a16:creationId xmlns:a16="http://schemas.microsoft.com/office/drawing/2014/main" id="{38D5A2E0-4FE9-44BE-A2D6-5F3EB55292B6}"/>
              </a:ext>
            </a:extLst>
          </p:cNvPr>
          <p:cNvSpPr txBox="1"/>
          <p:nvPr/>
        </p:nvSpPr>
        <p:spPr>
          <a:xfrm>
            <a:off x="212382" y="664695"/>
            <a:ext cx="27607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תצוגת לקוח</a:t>
            </a:r>
            <a:br>
              <a:rPr lang="en-US" sz="1400" b="1" dirty="0"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מציג אזהרה ומתריע על תפוסה מלאה.</a:t>
            </a:r>
            <a:endParaRPr lang="en-GB" sz="1400" dirty="0"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</p:txBody>
      </p:sp>
      <p:sp>
        <p:nvSpPr>
          <p:cNvPr id="36" name="TextBox 50">
            <a:extLst>
              <a:ext uri="{FF2B5EF4-FFF2-40B4-BE49-F238E27FC236}">
                <a16:creationId xmlns:a16="http://schemas.microsoft.com/office/drawing/2014/main" id="{EA0090A2-27EB-4D86-A916-6140BD6BA4E8}"/>
              </a:ext>
            </a:extLst>
          </p:cNvPr>
          <p:cNvSpPr txBox="1"/>
          <p:nvPr/>
        </p:nvSpPr>
        <p:spPr>
          <a:xfrm>
            <a:off x="3319329" y="473605"/>
            <a:ext cx="2518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תצוגת המתנה</a:t>
            </a:r>
            <a:br>
              <a:rPr lang="en-US" sz="1400" b="1" dirty="0"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תפוסה ב-</a:t>
            </a:r>
            <a:r>
              <a:rPr lang="en-US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Live</a:t>
            </a:r>
            <a:r>
              <a:rPr lang="he-IL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, נתוני אזהרה </a:t>
            </a:r>
            <a:br>
              <a:rPr lang="en-US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ברורים ותיעוד קודם של התפוסה.</a:t>
            </a:r>
            <a:endParaRPr lang="en-GB" sz="1400" dirty="0"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</p:txBody>
      </p:sp>
      <p:sp>
        <p:nvSpPr>
          <p:cNvPr id="37" name="TextBox 50">
            <a:extLst>
              <a:ext uri="{FF2B5EF4-FFF2-40B4-BE49-F238E27FC236}">
                <a16:creationId xmlns:a16="http://schemas.microsoft.com/office/drawing/2014/main" id="{0011355F-70D0-4028-BC3C-8EDCCEAB4EEC}"/>
              </a:ext>
            </a:extLst>
          </p:cNvPr>
          <p:cNvSpPr txBox="1"/>
          <p:nvPr/>
        </p:nvSpPr>
        <p:spPr>
          <a:xfrm>
            <a:off x="6387868" y="664694"/>
            <a:ext cx="21470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תצוגת מנהל</a:t>
            </a:r>
            <a:br>
              <a:rPr lang="en-US" sz="1400" b="1" dirty="0"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מהיר ונוח להתקנה עצמית.</a:t>
            </a:r>
            <a:endParaRPr lang="en-GB" sz="1400" dirty="0"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</p:txBody>
      </p:sp>
      <p:pic>
        <p:nvPicPr>
          <p:cNvPr id="38" name="Picture 48">
            <a:extLst>
              <a:ext uri="{FF2B5EF4-FFF2-40B4-BE49-F238E27FC236}">
                <a16:creationId xmlns:a16="http://schemas.microsoft.com/office/drawing/2014/main" id="{1924F8B4-528B-4293-A6E9-4D4E72EE4B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456" y="4363913"/>
            <a:ext cx="2939690" cy="2371350"/>
          </a:xfrm>
          <a:prstGeom prst="rect">
            <a:avLst/>
          </a:prstGeom>
        </p:spPr>
      </p:pic>
      <p:sp>
        <p:nvSpPr>
          <p:cNvPr id="39" name="TextBox 50">
            <a:extLst>
              <a:ext uri="{FF2B5EF4-FFF2-40B4-BE49-F238E27FC236}">
                <a16:creationId xmlns:a16="http://schemas.microsoft.com/office/drawing/2014/main" id="{1CFE667A-FE02-4D73-9009-E3A3BDF9875C}"/>
              </a:ext>
            </a:extLst>
          </p:cNvPr>
          <p:cNvSpPr txBox="1"/>
          <p:nvPr/>
        </p:nvSpPr>
        <p:spPr>
          <a:xfrm>
            <a:off x="595066" y="3757130"/>
            <a:ext cx="3032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הגדרות תצוגה</a:t>
            </a:r>
            <a:br>
              <a:rPr lang="en-US" sz="1400" b="1" dirty="0"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16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הגדרה ותצורה פשוטים ליישום מהיר.</a:t>
            </a:r>
          </a:p>
        </p:txBody>
      </p:sp>
      <p:pic>
        <p:nvPicPr>
          <p:cNvPr id="41" name="Picture 17">
            <a:extLst>
              <a:ext uri="{FF2B5EF4-FFF2-40B4-BE49-F238E27FC236}">
                <a16:creationId xmlns:a16="http://schemas.microsoft.com/office/drawing/2014/main" id="{51E6B77D-413B-4FA6-B105-6B18BDADBB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9280" y="4579192"/>
            <a:ext cx="2518588" cy="1978891"/>
          </a:xfrm>
          <a:prstGeom prst="rect">
            <a:avLst/>
          </a:prstGeom>
        </p:spPr>
      </p:pic>
      <p:pic>
        <p:nvPicPr>
          <p:cNvPr id="42" name="Picture 18">
            <a:extLst>
              <a:ext uri="{FF2B5EF4-FFF2-40B4-BE49-F238E27FC236}">
                <a16:creationId xmlns:a16="http://schemas.microsoft.com/office/drawing/2014/main" id="{80419100-1851-4D65-A45F-75839FDC80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28425" y="4579192"/>
            <a:ext cx="2496782" cy="1978891"/>
          </a:xfrm>
          <a:prstGeom prst="rect">
            <a:avLst/>
          </a:prstGeom>
        </p:spPr>
      </p:pic>
      <p:pic>
        <p:nvPicPr>
          <p:cNvPr id="43" name="Picture 16">
            <a:extLst>
              <a:ext uri="{FF2B5EF4-FFF2-40B4-BE49-F238E27FC236}">
                <a16:creationId xmlns:a16="http://schemas.microsoft.com/office/drawing/2014/main" id="{4C2AB933-10AE-4AAD-89C4-FBC45D09B9C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99225" y="4579192"/>
            <a:ext cx="2474961" cy="1978891"/>
          </a:xfrm>
          <a:prstGeom prst="rect">
            <a:avLst/>
          </a:prstGeom>
        </p:spPr>
      </p:pic>
      <p:sp>
        <p:nvSpPr>
          <p:cNvPr id="44" name="TextBox 50">
            <a:extLst>
              <a:ext uri="{FF2B5EF4-FFF2-40B4-BE49-F238E27FC236}">
                <a16:creationId xmlns:a16="http://schemas.microsoft.com/office/drawing/2014/main" id="{0F1B6E7B-12C4-4A7E-B4AB-F59805C51A74}"/>
              </a:ext>
            </a:extLst>
          </p:cNvPr>
          <p:cNvSpPr txBox="1"/>
          <p:nvPr/>
        </p:nvSpPr>
        <p:spPr>
          <a:xfrm>
            <a:off x="4388165" y="4073091"/>
            <a:ext cx="1556041" cy="50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תצוגת תפוסה</a:t>
            </a:r>
            <a:endParaRPr lang="he-IL" sz="2000" dirty="0">
              <a:solidFill>
                <a:srgbClr val="0070C0"/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</p:txBody>
      </p:sp>
      <p:sp>
        <p:nvSpPr>
          <p:cNvPr id="46" name="TextBox 50">
            <a:extLst>
              <a:ext uri="{FF2B5EF4-FFF2-40B4-BE49-F238E27FC236}">
                <a16:creationId xmlns:a16="http://schemas.microsoft.com/office/drawing/2014/main" id="{D6493226-F140-4F75-9983-56BC5B0B3709}"/>
              </a:ext>
            </a:extLst>
          </p:cNvPr>
          <p:cNvSpPr txBox="1"/>
          <p:nvPr/>
        </p:nvSpPr>
        <p:spPr>
          <a:xfrm>
            <a:off x="6528425" y="4073091"/>
            <a:ext cx="2549313" cy="50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תצוגת דפוס התפוסה</a:t>
            </a:r>
            <a:endParaRPr lang="he-IL" sz="2000" dirty="0">
              <a:solidFill>
                <a:srgbClr val="0070C0"/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</p:txBody>
      </p:sp>
      <p:sp>
        <p:nvSpPr>
          <p:cNvPr id="47" name="TextBox 50">
            <a:extLst>
              <a:ext uri="{FF2B5EF4-FFF2-40B4-BE49-F238E27FC236}">
                <a16:creationId xmlns:a16="http://schemas.microsoft.com/office/drawing/2014/main" id="{63153FEC-BE21-40D9-9DDE-2E5F298E90B1}"/>
              </a:ext>
            </a:extLst>
          </p:cNvPr>
          <p:cNvSpPr txBox="1"/>
          <p:nvPr/>
        </p:nvSpPr>
        <p:spPr>
          <a:xfrm>
            <a:off x="9661957" y="4073091"/>
            <a:ext cx="1716785" cy="50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תצוגת תרשים</a:t>
            </a:r>
            <a:endParaRPr lang="he-IL" sz="2000" dirty="0">
              <a:solidFill>
                <a:srgbClr val="0070C0"/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0951D7FC-38EA-4A44-AF3A-48EBB9CC99CF}"/>
              </a:ext>
            </a:extLst>
          </p:cNvPr>
          <p:cNvSpPr/>
          <p:nvPr/>
        </p:nvSpPr>
        <p:spPr>
          <a:xfrm>
            <a:off x="26503" y="19889"/>
            <a:ext cx="4253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e-IL" sz="2400" dirty="0" err="1">
                <a:solidFill>
                  <a:srgbClr val="0070C0"/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דשבורד</a:t>
            </a:r>
            <a:r>
              <a:rPr lang="he-IL" sz="2400" dirty="0">
                <a:solidFill>
                  <a:srgbClr val="0070C0"/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   \   </a:t>
            </a:r>
            <a:r>
              <a:rPr lang="he-IL" sz="2400" b="1" dirty="0">
                <a:solidFill>
                  <a:srgbClr val="555A5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מערכת לספירת אנשים</a:t>
            </a:r>
          </a:p>
        </p:txBody>
      </p:sp>
      <p:pic>
        <p:nvPicPr>
          <p:cNvPr id="3" name="תמונה 2" descr="תמונה שמכילה צג, צילום מסך, מסך, טלפון&#10;&#10;התיאור נוצר באופן אוטומטי">
            <a:extLst>
              <a:ext uri="{FF2B5EF4-FFF2-40B4-BE49-F238E27FC236}">
                <a16:creationId xmlns:a16="http://schemas.microsoft.com/office/drawing/2014/main" id="{9B29DB1F-AFC6-46BD-B6A1-B42C168E7C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112" y="1253443"/>
            <a:ext cx="2998110" cy="2402416"/>
          </a:xfrm>
          <a:prstGeom prst="rect">
            <a:avLst/>
          </a:prstGeom>
        </p:spPr>
      </p:pic>
      <p:sp>
        <p:nvSpPr>
          <p:cNvPr id="23" name="TextBox 50">
            <a:extLst>
              <a:ext uri="{FF2B5EF4-FFF2-40B4-BE49-F238E27FC236}">
                <a16:creationId xmlns:a16="http://schemas.microsoft.com/office/drawing/2014/main" id="{EB3D8DC5-1BAA-477E-860F-BCFA7B124951}"/>
              </a:ext>
            </a:extLst>
          </p:cNvPr>
          <p:cNvSpPr txBox="1"/>
          <p:nvPr/>
        </p:nvSpPr>
        <p:spPr>
          <a:xfrm>
            <a:off x="9335320" y="637890"/>
            <a:ext cx="22585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תצוגת גרפית</a:t>
            </a:r>
            <a:br>
              <a:rPr lang="en-US" sz="1400" b="1" dirty="0">
                <a:latin typeface="Assistant SemiBold" panose="00000700000000000000" pitchFamily="2" charset="-79"/>
                <a:cs typeface="Assistant SemiBold" panose="00000700000000000000" pitchFamily="2" charset="-79"/>
              </a:rPr>
            </a:br>
            <a:r>
              <a:rPr lang="he-IL" sz="1400" dirty="0">
                <a:latin typeface="Assistant SemiBold" panose="00000700000000000000" pitchFamily="2" charset="-79"/>
                <a:cs typeface="Assistant SemiBold" panose="00000700000000000000" pitchFamily="2" charset="-79"/>
              </a:rPr>
              <a:t>חיתוך לפי מבקרים, נוכחות וכו'</a:t>
            </a:r>
            <a:endParaRPr lang="en-GB" sz="1400" dirty="0"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922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8">
            <a:extLst>
              <a:ext uri="{FF2B5EF4-FFF2-40B4-BE49-F238E27FC236}">
                <a16:creationId xmlns:a16="http://schemas.microsoft.com/office/drawing/2014/main" id="{EA2EF529-A7EE-4FE2-8245-F316E374D989}"/>
              </a:ext>
            </a:extLst>
          </p:cNvPr>
          <p:cNvSpPr/>
          <p:nvPr/>
        </p:nvSpPr>
        <p:spPr>
          <a:xfrm>
            <a:off x="9402054" y="6425858"/>
            <a:ext cx="26244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GB" sz="12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www.irisys.net/safecount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EB899004-5F33-4CA7-A778-377B5A81078F}"/>
              </a:ext>
            </a:extLst>
          </p:cNvPr>
          <p:cNvSpPr/>
          <p:nvPr/>
        </p:nvSpPr>
        <p:spPr>
          <a:xfrm>
            <a:off x="415200" y="2680657"/>
            <a:ext cx="5041808" cy="263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1.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OprimalCount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עם </a:t>
            </a:r>
            <a:r>
              <a:rPr lang="he-IL" sz="1600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חיבור לנקודת גישה </a:t>
            </a:r>
            <a:r>
              <a:rPr lang="en-US" sz="1600" dirty="0" err="1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WiFi</a:t>
            </a:r>
            <a:r>
              <a:rPr lang="he-IL" sz="1600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.</a:t>
            </a:r>
            <a:endParaRPr lang="en-US" sz="1600" dirty="0">
              <a:solidFill>
                <a:srgbClr val="0070C0"/>
              </a:solidFill>
              <a:latin typeface="Assistant SemiBold" panose="00000700000000000000" pitchFamily="2" charset="-79"/>
              <a:cs typeface="Assistant SemiBold" panose="000007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2. מספק כוח והעברת נתונים.</a:t>
            </a:r>
          </a:p>
          <a:p>
            <a:pPr>
              <a:lnSpc>
                <a:spcPct val="150000"/>
              </a:lnSpc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3. מכשיר המאפשר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WiFi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מציע גישה לדוחות המכשירים: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עמוד ניהול הגדרות תפוסה: 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מוגן באמצעות סיסמה (לא חובה).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תצוגה מול לקוח: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בחירת סטטוס (לפי צבע) והגדרות.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מסך תצוגה של עובדים: 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לפי סטטוס, אזהרה ותרשים היסטוריה.</a:t>
            </a:r>
          </a:p>
          <a:p>
            <a:pPr>
              <a:lnSpc>
                <a:spcPct val="150000"/>
              </a:lnSpc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4. דוחות ונתונים נגישים באופן מקומי.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ea typeface="Calibri" panose="020F0502020204030204" pitchFamily="34" charset="0"/>
              <a:cs typeface="Assistant SemiBold" panose="00000700000000000000" pitchFamily="2" charset="-79"/>
            </a:endParaRPr>
          </a:p>
        </p:txBody>
      </p:sp>
      <p:grpSp>
        <p:nvGrpSpPr>
          <p:cNvPr id="45" name="קבוצה 44">
            <a:extLst>
              <a:ext uri="{FF2B5EF4-FFF2-40B4-BE49-F238E27FC236}">
                <a16:creationId xmlns:a16="http://schemas.microsoft.com/office/drawing/2014/main" id="{6BA5A910-2DF6-45BD-B1D7-3095EF861E5B}"/>
              </a:ext>
            </a:extLst>
          </p:cNvPr>
          <p:cNvGrpSpPr/>
          <p:nvPr/>
        </p:nvGrpSpPr>
        <p:grpSpPr>
          <a:xfrm>
            <a:off x="1474421" y="1421060"/>
            <a:ext cx="1185116" cy="826276"/>
            <a:chOff x="126014" y="1504317"/>
            <a:chExt cx="1281521" cy="893492"/>
          </a:xfrm>
        </p:grpSpPr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92414BED-2668-4BA5-9421-6D76CED12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014" y="1504317"/>
              <a:ext cx="527443" cy="893492"/>
            </a:xfrm>
            <a:prstGeom prst="rect">
              <a:avLst/>
            </a:prstGeom>
          </p:spPr>
        </p:pic>
        <p:cxnSp>
          <p:nvCxnSpPr>
            <p:cNvPr id="18" name="Straight Arrow Connector 8">
              <a:extLst>
                <a:ext uri="{FF2B5EF4-FFF2-40B4-BE49-F238E27FC236}">
                  <a16:creationId xmlns:a16="http://schemas.microsoft.com/office/drawing/2014/main" id="{13AEE03A-D1B9-4A9E-A303-3678CCD7A0CD}"/>
                </a:ext>
              </a:extLst>
            </p:cNvPr>
            <p:cNvCxnSpPr>
              <a:cxnSpLocks/>
            </p:cNvCxnSpPr>
            <p:nvPr/>
          </p:nvCxnSpPr>
          <p:spPr>
            <a:xfrm>
              <a:off x="755729" y="1929152"/>
              <a:ext cx="651806" cy="0"/>
            </a:xfrm>
            <a:prstGeom prst="straightConnector1">
              <a:avLst/>
            </a:prstGeom>
            <a:ln w="28575">
              <a:solidFill>
                <a:schemeClr val="accent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48">
            <a:extLst>
              <a:ext uri="{FF2B5EF4-FFF2-40B4-BE49-F238E27FC236}">
                <a16:creationId xmlns:a16="http://schemas.microsoft.com/office/drawing/2014/main" id="{CAE2E3F7-D1A1-44B3-A337-F58B6AA24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313" y="1479859"/>
            <a:ext cx="487765" cy="826277"/>
          </a:xfrm>
          <a:prstGeom prst="rect">
            <a:avLst/>
          </a:prstGeom>
        </p:spPr>
      </p:pic>
      <p:sp>
        <p:nvSpPr>
          <p:cNvPr id="44" name="Rectangle 5">
            <a:extLst>
              <a:ext uri="{FF2B5EF4-FFF2-40B4-BE49-F238E27FC236}">
                <a16:creationId xmlns:a16="http://schemas.microsoft.com/office/drawing/2014/main" id="{534F33BA-0184-4DD0-AFDF-AA759A2A6760}"/>
              </a:ext>
            </a:extLst>
          </p:cNvPr>
          <p:cNvSpPr/>
          <p:nvPr/>
        </p:nvSpPr>
        <p:spPr>
          <a:xfrm>
            <a:off x="6271528" y="3934854"/>
            <a:ext cx="4442738" cy="263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1.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OprimalCount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עם </a:t>
            </a:r>
            <a:r>
              <a:rPr lang="he-IL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חיבור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</a:t>
            </a:r>
            <a:r>
              <a:rPr lang="he-IL" sz="1600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לנקודת גישה </a:t>
            </a:r>
            <a:r>
              <a:rPr lang="en-US" sz="1600" dirty="0" err="1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WiFi</a:t>
            </a:r>
            <a:r>
              <a:rPr lang="en-US" sz="1600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4G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מספק כוח והעברת נתונים.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חיבור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G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4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לענן של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Irisys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True Occupancy</a:t>
            </a: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2. חיבור ענן מאפשר: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ביקורת ודיווח בהתאמה אישית 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ניהול המערכת מרחוק.</a:t>
            </a:r>
          </a:p>
          <a:p>
            <a:pPr>
              <a:lnSpc>
                <a:spcPct val="150000"/>
              </a:lnSpc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3. דוחות ונתונים נגישים מהעולם.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ssistant SemiBold" panose="00000700000000000000" pitchFamily="2" charset="-79"/>
              <a:ea typeface="Calibri" panose="020F0502020204030204" pitchFamily="34" charset="0"/>
              <a:cs typeface="Assistant SemiBold" panose="00000700000000000000" pitchFamily="2" charset="-79"/>
            </a:endParaRPr>
          </a:p>
        </p:txBody>
      </p:sp>
      <p:cxnSp>
        <p:nvCxnSpPr>
          <p:cNvPr id="53" name="מחבר ישר 52">
            <a:extLst>
              <a:ext uri="{FF2B5EF4-FFF2-40B4-BE49-F238E27FC236}">
                <a16:creationId xmlns:a16="http://schemas.microsoft.com/office/drawing/2014/main" id="{574B8940-1D75-4F99-A085-33922FF06F5F}"/>
              </a:ext>
            </a:extLst>
          </p:cNvPr>
          <p:cNvCxnSpPr/>
          <p:nvPr/>
        </p:nvCxnSpPr>
        <p:spPr>
          <a:xfrm>
            <a:off x="6113228" y="2000578"/>
            <a:ext cx="0" cy="3868552"/>
          </a:xfrm>
          <a:prstGeom prst="line">
            <a:avLst/>
          </a:prstGeom>
          <a:ln w="28575">
            <a:solidFill>
              <a:srgbClr val="4BACC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tangle 5">
            <a:extLst>
              <a:ext uri="{FF2B5EF4-FFF2-40B4-BE49-F238E27FC236}">
                <a16:creationId xmlns:a16="http://schemas.microsoft.com/office/drawing/2014/main" id="{AD2F50EF-BD72-4F75-A9EA-5009D5AD669E}"/>
              </a:ext>
            </a:extLst>
          </p:cNvPr>
          <p:cNvSpPr/>
          <p:nvPr/>
        </p:nvSpPr>
        <p:spPr>
          <a:xfrm>
            <a:off x="2143124" y="1001053"/>
            <a:ext cx="2219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>
                <a:solidFill>
                  <a:srgbClr val="555A5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מערכת לספירת אנשים</a:t>
            </a:r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31F7F117-BC3B-46AC-AC07-D727FAC20887}"/>
              </a:ext>
            </a:extLst>
          </p:cNvPr>
          <p:cNvSpPr/>
          <p:nvPr/>
        </p:nvSpPr>
        <p:spPr>
          <a:xfrm>
            <a:off x="7448541" y="1007789"/>
            <a:ext cx="2766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>
                <a:solidFill>
                  <a:srgbClr val="555A5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מערכת לספירת אנשים </a:t>
            </a:r>
            <a:r>
              <a:rPr lang="he-IL" b="1" dirty="0">
                <a:solidFill>
                  <a:srgbClr val="00B0F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פלוס</a:t>
            </a:r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DDC4C5A9-D82C-45A2-A01F-1251791060F3}"/>
              </a:ext>
            </a:extLst>
          </p:cNvPr>
          <p:cNvSpPr/>
          <p:nvPr/>
        </p:nvSpPr>
        <p:spPr>
          <a:xfrm>
            <a:off x="26503" y="19889"/>
            <a:ext cx="49849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e-IL" sz="2400" dirty="0">
                <a:solidFill>
                  <a:srgbClr val="0070C0"/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פרטים </a:t>
            </a:r>
            <a:r>
              <a:rPr lang="he-IL" sz="2400" dirty="0" err="1">
                <a:solidFill>
                  <a:srgbClr val="0070C0"/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טכנים</a:t>
            </a:r>
            <a:r>
              <a:rPr lang="he-IL" sz="2400" dirty="0">
                <a:solidFill>
                  <a:srgbClr val="0070C0"/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   \   </a:t>
            </a:r>
            <a:r>
              <a:rPr lang="he-IL" sz="2400" b="1" dirty="0">
                <a:solidFill>
                  <a:srgbClr val="555A5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מערכת לספירת אנשים</a:t>
            </a:r>
          </a:p>
        </p:txBody>
      </p:sp>
      <p:pic>
        <p:nvPicPr>
          <p:cNvPr id="30" name="גרפיקה 29" descr="שרת">
            <a:extLst>
              <a:ext uri="{FF2B5EF4-FFF2-40B4-BE49-F238E27FC236}">
                <a16:creationId xmlns:a16="http://schemas.microsoft.com/office/drawing/2014/main" id="{32932E38-7F87-4C40-8DCC-7C8876102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21039" y="1590674"/>
            <a:ext cx="578733" cy="578733"/>
          </a:xfrm>
          <a:prstGeom prst="rect">
            <a:avLst/>
          </a:prstGeom>
        </p:spPr>
      </p:pic>
      <p:pic>
        <p:nvPicPr>
          <p:cNvPr id="5" name="גרפיקה 4" descr="מחשב נישא">
            <a:extLst>
              <a:ext uri="{FF2B5EF4-FFF2-40B4-BE49-F238E27FC236}">
                <a16:creationId xmlns:a16="http://schemas.microsoft.com/office/drawing/2014/main" id="{A95ADB42-DFD4-4C9B-8D84-CC1A070EF9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14088" y="1494471"/>
            <a:ext cx="802981" cy="802981"/>
          </a:xfrm>
          <a:prstGeom prst="rect">
            <a:avLst/>
          </a:prstGeom>
        </p:spPr>
      </p:pic>
      <p:pic>
        <p:nvPicPr>
          <p:cNvPr id="7" name="גרפיקה 6" descr="עיצוב אתרים">
            <a:extLst>
              <a:ext uri="{FF2B5EF4-FFF2-40B4-BE49-F238E27FC236}">
                <a16:creationId xmlns:a16="http://schemas.microsoft.com/office/drawing/2014/main" id="{D5C1542D-2318-44E4-95F3-2A00FB28DB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24086" y="3144772"/>
            <a:ext cx="606749" cy="606749"/>
          </a:xfrm>
          <a:prstGeom prst="rect">
            <a:avLst/>
          </a:prstGeom>
        </p:spPr>
      </p:pic>
      <p:pic>
        <p:nvPicPr>
          <p:cNvPr id="43" name="גרפיקה 42" descr="שרת">
            <a:extLst>
              <a:ext uri="{FF2B5EF4-FFF2-40B4-BE49-F238E27FC236}">
                <a16:creationId xmlns:a16="http://schemas.microsoft.com/office/drawing/2014/main" id="{E7D1ADD5-B8CC-4053-A202-AF2616CED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96770" y="1532572"/>
            <a:ext cx="578733" cy="578733"/>
          </a:xfrm>
          <a:prstGeom prst="rect">
            <a:avLst/>
          </a:prstGeom>
        </p:spPr>
      </p:pic>
      <p:pic>
        <p:nvPicPr>
          <p:cNvPr id="46" name="גרפיקה 45" descr="מחשב נישא">
            <a:extLst>
              <a:ext uri="{FF2B5EF4-FFF2-40B4-BE49-F238E27FC236}">
                <a16:creationId xmlns:a16="http://schemas.microsoft.com/office/drawing/2014/main" id="{7088D8B0-4EC4-4530-A9D9-291C4C1CAF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92951" y="1416371"/>
            <a:ext cx="802981" cy="802981"/>
          </a:xfrm>
          <a:prstGeom prst="rect">
            <a:avLst/>
          </a:prstGeom>
        </p:spPr>
      </p:pic>
      <p:pic>
        <p:nvPicPr>
          <p:cNvPr id="15" name="גרפיקה 14" descr="סינכרון עם הענן">
            <a:extLst>
              <a:ext uri="{FF2B5EF4-FFF2-40B4-BE49-F238E27FC236}">
                <a16:creationId xmlns:a16="http://schemas.microsoft.com/office/drawing/2014/main" id="{A65A61ED-DAD6-454E-8D59-97A67AE807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24825" y="2758058"/>
            <a:ext cx="712289" cy="712289"/>
          </a:xfrm>
          <a:prstGeom prst="rect">
            <a:avLst/>
          </a:prstGeom>
        </p:spPr>
      </p:pic>
      <p:pic>
        <p:nvPicPr>
          <p:cNvPr id="23" name="גרפיקה 22" descr="טלפון חכם">
            <a:extLst>
              <a:ext uri="{FF2B5EF4-FFF2-40B4-BE49-F238E27FC236}">
                <a16:creationId xmlns:a16="http://schemas.microsoft.com/office/drawing/2014/main" id="{F309DC15-B826-46E8-93C6-7D1BB4E1F0B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824144" y="2460564"/>
            <a:ext cx="540010" cy="540010"/>
          </a:xfrm>
          <a:prstGeom prst="rect">
            <a:avLst/>
          </a:prstGeom>
        </p:spPr>
      </p:pic>
      <p:cxnSp>
        <p:nvCxnSpPr>
          <p:cNvPr id="47" name="Straight Arrow Connector 8">
            <a:extLst>
              <a:ext uri="{FF2B5EF4-FFF2-40B4-BE49-F238E27FC236}">
                <a16:creationId xmlns:a16="http://schemas.microsoft.com/office/drawing/2014/main" id="{53A7037C-C7D4-478C-B33A-0F4255821250}"/>
              </a:ext>
            </a:extLst>
          </p:cNvPr>
          <p:cNvCxnSpPr>
            <a:cxnSpLocks/>
          </p:cNvCxnSpPr>
          <p:nvPr/>
        </p:nvCxnSpPr>
        <p:spPr>
          <a:xfrm>
            <a:off x="3409314" y="1813935"/>
            <a:ext cx="602773" cy="0"/>
          </a:xfrm>
          <a:prstGeom prst="straightConnector1">
            <a:avLst/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8">
            <a:extLst>
              <a:ext uri="{FF2B5EF4-FFF2-40B4-BE49-F238E27FC236}">
                <a16:creationId xmlns:a16="http://schemas.microsoft.com/office/drawing/2014/main" id="{63FBBD5D-FCF9-47B0-9AB0-DADAA32F3CB8}"/>
              </a:ext>
            </a:extLst>
          </p:cNvPr>
          <p:cNvCxnSpPr>
            <a:cxnSpLocks/>
          </p:cNvCxnSpPr>
          <p:nvPr/>
        </p:nvCxnSpPr>
        <p:spPr>
          <a:xfrm>
            <a:off x="8937114" y="1899660"/>
            <a:ext cx="602773" cy="0"/>
          </a:xfrm>
          <a:prstGeom prst="straightConnector1">
            <a:avLst/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8">
            <a:extLst>
              <a:ext uri="{FF2B5EF4-FFF2-40B4-BE49-F238E27FC236}">
                <a16:creationId xmlns:a16="http://schemas.microsoft.com/office/drawing/2014/main" id="{9F7E77DA-3C72-49C9-882C-0E9D455CB7D6}"/>
              </a:ext>
            </a:extLst>
          </p:cNvPr>
          <p:cNvCxnSpPr>
            <a:cxnSpLocks/>
          </p:cNvCxnSpPr>
          <p:nvPr/>
        </p:nvCxnSpPr>
        <p:spPr>
          <a:xfrm>
            <a:off x="7622052" y="1899660"/>
            <a:ext cx="602773" cy="0"/>
          </a:xfrm>
          <a:prstGeom prst="straightConnector1">
            <a:avLst/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8">
            <a:extLst>
              <a:ext uri="{FF2B5EF4-FFF2-40B4-BE49-F238E27FC236}">
                <a16:creationId xmlns:a16="http://schemas.microsoft.com/office/drawing/2014/main" id="{5B72BED2-7C0A-4410-A177-556B207990B6}"/>
              </a:ext>
            </a:extLst>
          </p:cNvPr>
          <p:cNvCxnSpPr>
            <a:cxnSpLocks/>
          </p:cNvCxnSpPr>
          <p:nvPr/>
        </p:nvCxnSpPr>
        <p:spPr>
          <a:xfrm flipV="1">
            <a:off x="9011315" y="2758058"/>
            <a:ext cx="723235" cy="367657"/>
          </a:xfrm>
          <a:prstGeom prst="straightConnector1">
            <a:avLst/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8">
            <a:extLst>
              <a:ext uri="{FF2B5EF4-FFF2-40B4-BE49-F238E27FC236}">
                <a16:creationId xmlns:a16="http://schemas.microsoft.com/office/drawing/2014/main" id="{3E2BD539-9F3B-4AC9-9E88-2A29F06A684F}"/>
              </a:ext>
            </a:extLst>
          </p:cNvPr>
          <p:cNvCxnSpPr>
            <a:cxnSpLocks/>
          </p:cNvCxnSpPr>
          <p:nvPr/>
        </p:nvCxnSpPr>
        <p:spPr>
          <a:xfrm>
            <a:off x="9011315" y="3228975"/>
            <a:ext cx="723235" cy="241372"/>
          </a:xfrm>
          <a:prstGeom prst="straightConnector1">
            <a:avLst/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39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5">
            <a:extLst>
              <a:ext uri="{FF2B5EF4-FFF2-40B4-BE49-F238E27FC236}">
                <a16:creationId xmlns:a16="http://schemas.microsoft.com/office/drawing/2014/main" id="{942D322A-22F6-4E91-8741-4C94BB70383C}"/>
              </a:ext>
            </a:extLst>
          </p:cNvPr>
          <p:cNvSpPr/>
          <p:nvPr/>
        </p:nvSpPr>
        <p:spPr>
          <a:xfrm>
            <a:off x="26503" y="19889"/>
            <a:ext cx="52996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e-IL" sz="2400" dirty="0">
                <a:solidFill>
                  <a:srgbClr val="0070C0"/>
                </a:solidFill>
                <a:latin typeface="Assistant SemiBold" panose="00000700000000000000" pitchFamily="2" charset="-79"/>
                <a:ea typeface="Calibri" panose="020F0502020204030204" pitchFamily="34" charset="0"/>
                <a:cs typeface="Assistant SemiBold" panose="00000700000000000000" pitchFamily="2" charset="-79"/>
              </a:rPr>
              <a:t>מדוע חשוב לדייק   \   </a:t>
            </a:r>
            <a:r>
              <a:rPr lang="he-IL" sz="2400" b="1" dirty="0">
                <a:solidFill>
                  <a:srgbClr val="555A5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מערכת לספירת אנשים</a:t>
            </a: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2C19E7FB-5148-4118-A756-4B4DF0CB2A01}"/>
              </a:ext>
            </a:extLst>
          </p:cNvPr>
          <p:cNvSpPr/>
          <p:nvPr/>
        </p:nvSpPr>
        <p:spPr>
          <a:xfrm>
            <a:off x="7532961" y="5065421"/>
            <a:ext cx="3714755" cy="792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600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פחות שגיאות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דיוק גבוה יותר, פחות סיכוי לטעויות ושגיאות.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F6351107-0F59-40FA-A313-1FECF572CEB4}"/>
              </a:ext>
            </a:extLst>
          </p:cNvPr>
          <p:cNvSpPr/>
          <p:nvPr/>
        </p:nvSpPr>
        <p:spPr>
          <a:xfrm>
            <a:off x="3980371" y="5059021"/>
            <a:ext cx="2908387" cy="1161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6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הצגת נתונים וערך המוצר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מדד התפוסה הוא חסר משמעות</a:t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ואין לו ערך אם הוא אינו מדויק.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7A3309E9-6E04-4B3F-AAB0-CBB9B1E4CEB8}"/>
              </a:ext>
            </a:extLst>
          </p:cNvPr>
          <p:cNvSpPr/>
          <p:nvPr/>
        </p:nvSpPr>
        <p:spPr>
          <a:xfrm>
            <a:off x="304202" y="5023075"/>
            <a:ext cx="2624425" cy="1161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1600" b="1" dirty="0">
                <a:solidFill>
                  <a:srgbClr val="0070C0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הצגת ביקורות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הנחיות להתרחקות חברתית.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תקנון של בנייה, אש, ביטוח.</a:t>
            </a:r>
          </a:p>
        </p:txBody>
      </p:sp>
      <p:pic>
        <p:nvPicPr>
          <p:cNvPr id="26" name="גרפיקה 25" descr="עיצוב אתרים">
            <a:extLst>
              <a:ext uri="{FF2B5EF4-FFF2-40B4-BE49-F238E27FC236}">
                <a16:creationId xmlns:a16="http://schemas.microsoft.com/office/drawing/2014/main" id="{524D7806-123A-4446-BAE0-4FC044790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53732" y="5120676"/>
            <a:ext cx="773423" cy="773423"/>
          </a:xfrm>
          <a:prstGeom prst="rect">
            <a:avLst/>
          </a:prstGeom>
        </p:spPr>
      </p:pic>
      <p:pic>
        <p:nvPicPr>
          <p:cNvPr id="27" name="גרפיקה 26" descr="כתוביות מימין לשמאל">
            <a:extLst>
              <a:ext uri="{FF2B5EF4-FFF2-40B4-BE49-F238E27FC236}">
                <a16:creationId xmlns:a16="http://schemas.microsoft.com/office/drawing/2014/main" id="{6A1F9169-E05B-4930-A743-86B2F27391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63651" y="5253301"/>
            <a:ext cx="773423" cy="773423"/>
          </a:xfrm>
          <a:prstGeom prst="rect">
            <a:avLst/>
          </a:prstGeom>
        </p:spPr>
      </p:pic>
      <p:pic>
        <p:nvPicPr>
          <p:cNvPr id="28" name="גרפיקה 27" descr="גלגלי שיניים">
            <a:extLst>
              <a:ext uri="{FF2B5EF4-FFF2-40B4-BE49-F238E27FC236}">
                <a16:creationId xmlns:a16="http://schemas.microsoft.com/office/drawing/2014/main" id="{8FA2C000-AF7B-45B6-8640-16E4E1EA3B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81243" y="5253301"/>
            <a:ext cx="773423" cy="773423"/>
          </a:xfrm>
          <a:prstGeom prst="rect">
            <a:avLst/>
          </a:prstGeom>
        </p:spPr>
      </p:pic>
      <p:sp>
        <p:nvSpPr>
          <p:cNvPr id="29" name="Freeform: Shape 23">
            <a:extLst>
              <a:ext uri="{FF2B5EF4-FFF2-40B4-BE49-F238E27FC236}">
                <a16:creationId xmlns:a16="http://schemas.microsoft.com/office/drawing/2014/main" id="{68F53AEB-2043-41E2-9DED-884053F474C3}"/>
              </a:ext>
            </a:extLst>
          </p:cNvPr>
          <p:cNvSpPr/>
          <p:nvPr/>
        </p:nvSpPr>
        <p:spPr>
          <a:xfrm rot="21384675">
            <a:off x="7053583" y="2506295"/>
            <a:ext cx="2981070" cy="684004"/>
          </a:xfrm>
          <a:custGeom>
            <a:avLst/>
            <a:gdLst>
              <a:gd name="connsiteX0" fmla="*/ 0 w 2830286"/>
              <a:gd name="connsiteY0" fmla="*/ 2293257 h 2293257"/>
              <a:gd name="connsiteX1" fmla="*/ 1233714 w 2830286"/>
              <a:gd name="connsiteY1" fmla="*/ 2133600 h 2293257"/>
              <a:gd name="connsiteX2" fmla="*/ 2148114 w 2830286"/>
              <a:gd name="connsiteY2" fmla="*/ 1553029 h 2293257"/>
              <a:gd name="connsiteX3" fmla="*/ 2830286 w 2830286"/>
              <a:gd name="connsiteY3" fmla="*/ 0 h 2293257"/>
              <a:gd name="connsiteX0" fmla="*/ 0 w 2830286"/>
              <a:gd name="connsiteY0" fmla="*/ 2293257 h 2293257"/>
              <a:gd name="connsiteX1" fmla="*/ 1254521 w 2830286"/>
              <a:gd name="connsiteY1" fmla="*/ 2033100 h 2293257"/>
              <a:gd name="connsiteX2" fmla="*/ 2148114 w 2830286"/>
              <a:gd name="connsiteY2" fmla="*/ 1553029 h 2293257"/>
              <a:gd name="connsiteX3" fmla="*/ 2830286 w 2830286"/>
              <a:gd name="connsiteY3" fmla="*/ 0 h 2293257"/>
              <a:gd name="connsiteX0" fmla="*/ 0 w 2830286"/>
              <a:gd name="connsiteY0" fmla="*/ 2293257 h 2293257"/>
              <a:gd name="connsiteX1" fmla="*/ 1254521 w 2830286"/>
              <a:gd name="connsiteY1" fmla="*/ 2033100 h 2293257"/>
              <a:gd name="connsiteX2" fmla="*/ 2171628 w 2830286"/>
              <a:gd name="connsiteY2" fmla="*/ 1409070 h 2293257"/>
              <a:gd name="connsiteX3" fmla="*/ 2830286 w 2830286"/>
              <a:gd name="connsiteY3" fmla="*/ 0 h 2293257"/>
              <a:gd name="connsiteX0" fmla="*/ 0 w 2863812"/>
              <a:gd name="connsiteY0" fmla="*/ 2131201 h 2131201"/>
              <a:gd name="connsiteX1" fmla="*/ 1254521 w 2863812"/>
              <a:gd name="connsiteY1" fmla="*/ 1871044 h 2131201"/>
              <a:gd name="connsiteX2" fmla="*/ 2171628 w 2863812"/>
              <a:gd name="connsiteY2" fmla="*/ 1247014 h 2131201"/>
              <a:gd name="connsiteX3" fmla="*/ 2863812 w 2863812"/>
              <a:gd name="connsiteY3" fmla="*/ 0 h 2131201"/>
              <a:gd name="connsiteX0" fmla="*/ 0 w 2863812"/>
              <a:gd name="connsiteY0" fmla="*/ 2131201 h 2131201"/>
              <a:gd name="connsiteX1" fmla="*/ 1250436 w 2863812"/>
              <a:gd name="connsiteY1" fmla="*/ 1982903 h 2131201"/>
              <a:gd name="connsiteX2" fmla="*/ 2171628 w 2863812"/>
              <a:gd name="connsiteY2" fmla="*/ 1247014 h 2131201"/>
              <a:gd name="connsiteX3" fmla="*/ 2863812 w 2863812"/>
              <a:gd name="connsiteY3" fmla="*/ 0 h 2131201"/>
              <a:gd name="connsiteX0" fmla="*/ 0 w 2983297"/>
              <a:gd name="connsiteY0" fmla="*/ 2149686 h 2149686"/>
              <a:gd name="connsiteX1" fmla="*/ 1369921 w 2983297"/>
              <a:gd name="connsiteY1" fmla="*/ 1982903 h 2149686"/>
              <a:gd name="connsiteX2" fmla="*/ 2291113 w 2983297"/>
              <a:gd name="connsiteY2" fmla="*/ 1247014 h 2149686"/>
              <a:gd name="connsiteX3" fmla="*/ 2983297 w 2983297"/>
              <a:gd name="connsiteY3" fmla="*/ 0 h 214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3297" h="2149686">
                <a:moveTo>
                  <a:pt x="0" y="2149686"/>
                </a:moveTo>
                <a:cubicBezTo>
                  <a:pt x="437847" y="2131543"/>
                  <a:pt x="988069" y="2133348"/>
                  <a:pt x="1369921" y="1982903"/>
                </a:cubicBezTo>
                <a:cubicBezTo>
                  <a:pt x="1751773" y="1832458"/>
                  <a:pt x="2022217" y="1577498"/>
                  <a:pt x="2291113" y="1247014"/>
                </a:cubicBezTo>
                <a:cubicBezTo>
                  <a:pt x="2560009" y="916530"/>
                  <a:pt x="2888954" y="203200"/>
                  <a:pt x="2983297" y="0"/>
                </a:cubicBezTo>
              </a:path>
            </a:pathLst>
          </a:cu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: Shape 24">
            <a:extLst>
              <a:ext uri="{FF2B5EF4-FFF2-40B4-BE49-F238E27FC236}">
                <a16:creationId xmlns:a16="http://schemas.microsoft.com/office/drawing/2014/main" id="{778CCABF-0498-46D7-964A-C8512CD839FF}"/>
              </a:ext>
            </a:extLst>
          </p:cNvPr>
          <p:cNvSpPr/>
          <p:nvPr/>
        </p:nvSpPr>
        <p:spPr>
          <a:xfrm rot="21341650" flipV="1">
            <a:off x="7125747" y="3176367"/>
            <a:ext cx="2947376" cy="132407"/>
          </a:xfrm>
          <a:custGeom>
            <a:avLst/>
            <a:gdLst>
              <a:gd name="connsiteX0" fmla="*/ 0 w 2830286"/>
              <a:gd name="connsiteY0" fmla="*/ 2293257 h 2293257"/>
              <a:gd name="connsiteX1" fmla="*/ 1233714 w 2830286"/>
              <a:gd name="connsiteY1" fmla="*/ 2133600 h 2293257"/>
              <a:gd name="connsiteX2" fmla="*/ 2148114 w 2830286"/>
              <a:gd name="connsiteY2" fmla="*/ 1553029 h 2293257"/>
              <a:gd name="connsiteX3" fmla="*/ 2830286 w 2830286"/>
              <a:gd name="connsiteY3" fmla="*/ 0 h 2293257"/>
              <a:gd name="connsiteX0" fmla="*/ 0 w 2830286"/>
              <a:gd name="connsiteY0" fmla="*/ 2293257 h 2293257"/>
              <a:gd name="connsiteX1" fmla="*/ 1254521 w 2830286"/>
              <a:gd name="connsiteY1" fmla="*/ 2033100 h 2293257"/>
              <a:gd name="connsiteX2" fmla="*/ 2148114 w 2830286"/>
              <a:gd name="connsiteY2" fmla="*/ 1553029 h 2293257"/>
              <a:gd name="connsiteX3" fmla="*/ 2830286 w 2830286"/>
              <a:gd name="connsiteY3" fmla="*/ 0 h 2293257"/>
              <a:gd name="connsiteX0" fmla="*/ 0 w 2830286"/>
              <a:gd name="connsiteY0" fmla="*/ 2293257 h 2293257"/>
              <a:gd name="connsiteX1" fmla="*/ 1254521 w 2830286"/>
              <a:gd name="connsiteY1" fmla="*/ 2033100 h 2293257"/>
              <a:gd name="connsiteX2" fmla="*/ 2171628 w 2830286"/>
              <a:gd name="connsiteY2" fmla="*/ 1409070 h 2293257"/>
              <a:gd name="connsiteX3" fmla="*/ 2830286 w 2830286"/>
              <a:gd name="connsiteY3" fmla="*/ 0 h 2293257"/>
              <a:gd name="connsiteX0" fmla="*/ 0 w 2863812"/>
              <a:gd name="connsiteY0" fmla="*/ 2131201 h 2131201"/>
              <a:gd name="connsiteX1" fmla="*/ 1254521 w 2863812"/>
              <a:gd name="connsiteY1" fmla="*/ 1871044 h 2131201"/>
              <a:gd name="connsiteX2" fmla="*/ 2171628 w 2863812"/>
              <a:gd name="connsiteY2" fmla="*/ 1247014 h 2131201"/>
              <a:gd name="connsiteX3" fmla="*/ 2863812 w 2863812"/>
              <a:gd name="connsiteY3" fmla="*/ 0 h 2131201"/>
              <a:gd name="connsiteX0" fmla="*/ 0 w 2863812"/>
              <a:gd name="connsiteY0" fmla="*/ 2131201 h 2131201"/>
              <a:gd name="connsiteX1" fmla="*/ 1250436 w 2863812"/>
              <a:gd name="connsiteY1" fmla="*/ 1982903 h 2131201"/>
              <a:gd name="connsiteX2" fmla="*/ 2171628 w 2863812"/>
              <a:gd name="connsiteY2" fmla="*/ 1247014 h 2131201"/>
              <a:gd name="connsiteX3" fmla="*/ 2863812 w 2863812"/>
              <a:gd name="connsiteY3" fmla="*/ 0 h 2131201"/>
              <a:gd name="connsiteX0" fmla="*/ 0 w 2983297"/>
              <a:gd name="connsiteY0" fmla="*/ 2149686 h 2149686"/>
              <a:gd name="connsiteX1" fmla="*/ 1369921 w 2983297"/>
              <a:gd name="connsiteY1" fmla="*/ 1982903 h 2149686"/>
              <a:gd name="connsiteX2" fmla="*/ 2291113 w 2983297"/>
              <a:gd name="connsiteY2" fmla="*/ 1247014 h 2149686"/>
              <a:gd name="connsiteX3" fmla="*/ 2983297 w 2983297"/>
              <a:gd name="connsiteY3" fmla="*/ 0 h 2149686"/>
              <a:gd name="connsiteX0" fmla="*/ 0 w 2983297"/>
              <a:gd name="connsiteY0" fmla="*/ 2149686 h 2149686"/>
              <a:gd name="connsiteX1" fmla="*/ 2291113 w 2983297"/>
              <a:gd name="connsiteY1" fmla="*/ 1247014 h 2149686"/>
              <a:gd name="connsiteX2" fmla="*/ 2983297 w 2983297"/>
              <a:gd name="connsiteY2" fmla="*/ 0 h 2149686"/>
              <a:gd name="connsiteX0" fmla="*/ 0 w 2983297"/>
              <a:gd name="connsiteY0" fmla="*/ 2149686 h 2149686"/>
              <a:gd name="connsiteX1" fmla="*/ 2983297 w 2983297"/>
              <a:gd name="connsiteY1" fmla="*/ 0 h 2149686"/>
              <a:gd name="connsiteX0" fmla="*/ 0 w 2984426"/>
              <a:gd name="connsiteY0" fmla="*/ 6225715 h 6225715"/>
              <a:gd name="connsiteX1" fmla="*/ 2984426 w 2984426"/>
              <a:gd name="connsiteY1" fmla="*/ 3 h 6225715"/>
              <a:gd name="connsiteX0" fmla="*/ 0 w 2984426"/>
              <a:gd name="connsiteY0" fmla="*/ 6225715 h 6225715"/>
              <a:gd name="connsiteX1" fmla="*/ 2984426 w 2984426"/>
              <a:gd name="connsiteY1" fmla="*/ 3 h 6225715"/>
              <a:gd name="connsiteX0" fmla="*/ 0 w 2984426"/>
              <a:gd name="connsiteY0" fmla="*/ 6225715 h 6225715"/>
              <a:gd name="connsiteX1" fmla="*/ 2984426 w 2984426"/>
              <a:gd name="connsiteY1" fmla="*/ 3 h 6225715"/>
              <a:gd name="connsiteX0" fmla="*/ 0 w 2984426"/>
              <a:gd name="connsiteY0" fmla="*/ 6225715 h 6225715"/>
              <a:gd name="connsiteX1" fmla="*/ 2984426 w 2984426"/>
              <a:gd name="connsiteY1" fmla="*/ 3 h 622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426" h="6225715">
                <a:moveTo>
                  <a:pt x="0" y="6225715"/>
                </a:moveTo>
                <a:cubicBezTo>
                  <a:pt x="994809" y="4150478"/>
                  <a:pt x="1982887" y="2697627"/>
                  <a:pt x="2984426" y="3"/>
                </a:cubicBezTo>
              </a:path>
            </a:pathLst>
          </a:cu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7DD1B9EA-E155-42F6-88BE-E25CE7FD7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206664"/>
              </p:ext>
            </p:extLst>
          </p:nvPr>
        </p:nvGraphicFramePr>
        <p:xfrm>
          <a:off x="1080151" y="1332475"/>
          <a:ext cx="4537880" cy="247650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649538">
                  <a:extLst>
                    <a:ext uri="{9D8B030D-6E8A-4147-A177-3AD203B41FA5}">
                      <a16:colId xmlns:a16="http://schemas.microsoft.com/office/drawing/2014/main" val="1963259861"/>
                    </a:ext>
                  </a:extLst>
                </a:gridCol>
                <a:gridCol w="2888342">
                  <a:extLst>
                    <a:ext uri="{9D8B030D-6E8A-4147-A177-3AD203B41FA5}">
                      <a16:colId xmlns:a16="http://schemas.microsoft.com/office/drawing/2014/main" val="172204089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he-IL" b="1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רמת דיוק</a:t>
                      </a:r>
                      <a:endParaRPr lang="en-GB" b="1" dirty="0">
                        <a:solidFill>
                          <a:srgbClr val="0070C0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אנשים שלא נספרו</a:t>
                      </a:r>
                      <a:endParaRPr lang="en-GB" b="1" dirty="0">
                        <a:solidFill>
                          <a:srgbClr val="0070C0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98696795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90%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1 מתוך 10 אנשים לא נספרו</a:t>
                      </a:r>
                      <a:endParaRPr lang="en-GB" dirty="0">
                        <a:solidFill>
                          <a:srgbClr val="0070C0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89494899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95%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1 מתוך 20 אנשים לא נספרו</a:t>
                      </a:r>
                      <a:endParaRPr lang="en-GB" dirty="0">
                        <a:solidFill>
                          <a:srgbClr val="0070C0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87282985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99.5%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>
                          <a:solidFill>
                            <a:srgbClr val="0070C0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1 מתוך 200 אנשים לא נספרו</a:t>
                      </a:r>
                      <a:endParaRPr lang="en-GB" dirty="0">
                        <a:solidFill>
                          <a:srgbClr val="0070C0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195150475"/>
                  </a:ext>
                </a:extLst>
              </a:tr>
            </a:tbl>
          </a:graphicData>
        </a:graphic>
      </p:graphicFrame>
      <p:sp>
        <p:nvSpPr>
          <p:cNvPr id="32" name="Freeform: Shape 11">
            <a:extLst>
              <a:ext uri="{FF2B5EF4-FFF2-40B4-BE49-F238E27FC236}">
                <a16:creationId xmlns:a16="http://schemas.microsoft.com/office/drawing/2014/main" id="{DFDF9F96-75D5-4C2A-B708-AC758696846C}"/>
              </a:ext>
            </a:extLst>
          </p:cNvPr>
          <p:cNvSpPr/>
          <p:nvPr/>
        </p:nvSpPr>
        <p:spPr>
          <a:xfrm rot="20976864">
            <a:off x="6959008" y="1783850"/>
            <a:ext cx="3141544" cy="1210749"/>
          </a:xfrm>
          <a:custGeom>
            <a:avLst/>
            <a:gdLst>
              <a:gd name="connsiteX0" fmla="*/ 0 w 2830286"/>
              <a:gd name="connsiteY0" fmla="*/ 2293257 h 2293257"/>
              <a:gd name="connsiteX1" fmla="*/ 1233714 w 2830286"/>
              <a:gd name="connsiteY1" fmla="*/ 2133600 h 2293257"/>
              <a:gd name="connsiteX2" fmla="*/ 2148114 w 2830286"/>
              <a:gd name="connsiteY2" fmla="*/ 1553029 h 2293257"/>
              <a:gd name="connsiteX3" fmla="*/ 2830286 w 2830286"/>
              <a:gd name="connsiteY3" fmla="*/ 0 h 2293257"/>
              <a:gd name="connsiteX0" fmla="*/ 0 w 2830286"/>
              <a:gd name="connsiteY0" fmla="*/ 2293257 h 2293257"/>
              <a:gd name="connsiteX1" fmla="*/ 1254521 w 2830286"/>
              <a:gd name="connsiteY1" fmla="*/ 2033100 h 2293257"/>
              <a:gd name="connsiteX2" fmla="*/ 2148114 w 2830286"/>
              <a:gd name="connsiteY2" fmla="*/ 1553029 h 2293257"/>
              <a:gd name="connsiteX3" fmla="*/ 2830286 w 2830286"/>
              <a:gd name="connsiteY3" fmla="*/ 0 h 2293257"/>
              <a:gd name="connsiteX0" fmla="*/ 0 w 2830286"/>
              <a:gd name="connsiteY0" fmla="*/ 2293257 h 2293257"/>
              <a:gd name="connsiteX1" fmla="*/ 1254521 w 2830286"/>
              <a:gd name="connsiteY1" fmla="*/ 2033100 h 2293257"/>
              <a:gd name="connsiteX2" fmla="*/ 2171628 w 2830286"/>
              <a:gd name="connsiteY2" fmla="*/ 1409070 h 2293257"/>
              <a:gd name="connsiteX3" fmla="*/ 2830286 w 2830286"/>
              <a:gd name="connsiteY3" fmla="*/ 0 h 2293257"/>
              <a:gd name="connsiteX0" fmla="*/ 0 w 2863812"/>
              <a:gd name="connsiteY0" fmla="*/ 2131201 h 2131201"/>
              <a:gd name="connsiteX1" fmla="*/ 1254521 w 2863812"/>
              <a:gd name="connsiteY1" fmla="*/ 1871044 h 2131201"/>
              <a:gd name="connsiteX2" fmla="*/ 2171628 w 2863812"/>
              <a:gd name="connsiteY2" fmla="*/ 1247014 h 2131201"/>
              <a:gd name="connsiteX3" fmla="*/ 2863812 w 2863812"/>
              <a:gd name="connsiteY3" fmla="*/ 0 h 2131201"/>
              <a:gd name="connsiteX0" fmla="*/ 0 w 2863812"/>
              <a:gd name="connsiteY0" fmla="*/ 2131201 h 2131201"/>
              <a:gd name="connsiteX1" fmla="*/ 1250436 w 2863812"/>
              <a:gd name="connsiteY1" fmla="*/ 1982903 h 2131201"/>
              <a:gd name="connsiteX2" fmla="*/ 2171628 w 2863812"/>
              <a:gd name="connsiteY2" fmla="*/ 1247014 h 2131201"/>
              <a:gd name="connsiteX3" fmla="*/ 2863812 w 2863812"/>
              <a:gd name="connsiteY3" fmla="*/ 0 h 2131201"/>
              <a:gd name="connsiteX0" fmla="*/ 0 w 2983297"/>
              <a:gd name="connsiteY0" fmla="*/ 2149686 h 2149686"/>
              <a:gd name="connsiteX1" fmla="*/ 1369921 w 2983297"/>
              <a:gd name="connsiteY1" fmla="*/ 1982903 h 2149686"/>
              <a:gd name="connsiteX2" fmla="*/ 2291113 w 2983297"/>
              <a:gd name="connsiteY2" fmla="*/ 1247014 h 2149686"/>
              <a:gd name="connsiteX3" fmla="*/ 2983297 w 2983297"/>
              <a:gd name="connsiteY3" fmla="*/ 0 h 214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3297" h="2149686">
                <a:moveTo>
                  <a:pt x="0" y="2149686"/>
                </a:moveTo>
                <a:cubicBezTo>
                  <a:pt x="437847" y="2131543"/>
                  <a:pt x="988069" y="2133348"/>
                  <a:pt x="1369921" y="1982903"/>
                </a:cubicBezTo>
                <a:cubicBezTo>
                  <a:pt x="1751773" y="1832458"/>
                  <a:pt x="2022217" y="1577498"/>
                  <a:pt x="2291113" y="1247014"/>
                </a:cubicBezTo>
                <a:cubicBezTo>
                  <a:pt x="2560009" y="916530"/>
                  <a:pt x="2888954" y="203200"/>
                  <a:pt x="2983297" y="0"/>
                </a:cubicBezTo>
              </a:path>
            </a:pathLst>
          </a:custGeom>
          <a:noFill/>
          <a:ln w="57150">
            <a:solidFill>
              <a:srgbClr val="E40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48">
            <a:extLst>
              <a:ext uri="{FF2B5EF4-FFF2-40B4-BE49-F238E27FC236}">
                <a16:creationId xmlns:a16="http://schemas.microsoft.com/office/drawing/2014/main" id="{C541F9FE-2C30-4C74-AFF8-38C717644D00}"/>
              </a:ext>
            </a:extLst>
          </p:cNvPr>
          <p:cNvSpPr/>
          <p:nvPr/>
        </p:nvSpPr>
        <p:spPr>
          <a:xfrm>
            <a:off x="6166542" y="1468625"/>
            <a:ext cx="868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he-IL" b="1" dirty="0">
                <a:solidFill>
                  <a:schemeClr val="tx1">
                    <a:lumMod val="85000"/>
                    <a:lumOff val="15000"/>
                  </a:schemeClr>
                </a:solidFill>
                <a:latin typeface="Assistant" panose="00000500000000000000" pitchFamily="2" charset="-79"/>
                <a:ea typeface="Calibri" panose="020F0502020204030204" pitchFamily="34" charset="0"/>
                <a:cs typeface="Assistant" panose="00000500000000000000" pitchFamily="2" charset="-79"/>
              </a:rPr>
              <a:t>שגיאות</a:t>
            </a:r>
            <a:endParaRPr lang="en-GB" b="1" dirty="0">
              <a:solidFill>
                <a:schemeClr val="tx1">
                  <a:lumMod val="85000"/>
                  <a:lumOff val="15000"/>
                </a:schemeClr>
              </a:solidFill>
              <a:latin typeface="Assistant" panose="00000500000000000000" pitchFamily="2" charset="-79"/>
              <a:ea typeface="Calibri" panose="020F0502020204030204" pitchFamily="34" charset="0"/>
              <a:cs typeface="Assistant" panose="00000500000000000000" pitchFamily="2" charset="-79"/>
            </a:endParaRPr>
          </a:p>
        </p:txBody>
      </p:sp>
      <p:sp>
        <p:nvSpPr>
          <p:cNvPr id="34" name="Rectangle 52">
            <a:extLst>
              <a:ext uri="{FF2B5EF4-FFF2-40B4-BE49-F238E27FC236}">
                <a16:creationId xmlns:a16="http://schemas.microsoft.com/office/drawing/2014/main" id="{AC8DCD0C-772B-4E64-8877-515AA181687C}"/>
              </a:ext>
            </a:extLst>
          </p:cNvPr>
          <p:cNvSpPr/>
          <p:nvPr/>
        </p:nvSpPr>
        <p:spPr>
          <a:xfrm>
            <a:off x="10361309" y="3113281"/>
            <a:ext cx="1014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he-IL" b="1" dirty="0">
                <a:solidFill>
                  <a:schemeClr val="tx1">
                    <a:lumMod val="85000"/>
                    <a:lumOff val="15000"/>
                  </a:schemeClr>
                </a:solidFill>
                <a:latin typeface="Assistant" panose="00000500000000000000" pitchFamily="2" charset="-79"/>
                <a:ea typeface="Calibri" panose="020F0502020204030204" pitchFamily="34" charset="0"/>
                <a:cs typeface="Assistant" panose="00000500000000000000" pitchFamily="2" charset="-79"/>
              </a:rPr>
              <a:t>לקוחות</a:t>
            </a:r>
            <a:endParaRPr lang="en-GB" b="1" dirty="0">
              <a:solidFill>
                <a:schemeClr val="tx1">
                  <a:lumMod val="85000"/>
                  <a:lumOff val="15000"/>
                </a:schemeClr>
              </a:solidFill>
              <a:latin typeface="Assistant" panose="00000500000000000000" pitchFamily="2" charset="-79"/>
              <a:ea typeface="Calibri" panose="020F0502020204030204" pitchFamily="34" charset="0"/>
              <a:cs typeface="Assistant" panose="00000500000000000000" pitchFamily="2" charset="-79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:a16="http://schemas.microsoft.com/office/drawing/2014/main" id="{ECD96D9A-281E-4D57-B5FF-2449E16DF1B4}"/>
              </a:ext>
            </a:extLst>
          </p:cNvPr>
          <p:cNvSpPr/>
          <p:nvPr/>
        </p:nvSpPr>
        <p:spPr>
          <a:xfrm>
            <a:off x="9878923" y="3004959"/>
            <a:ext cx="10140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70AD47"/>
                </a:solidFill>
                <a:latin typeface="Assistant" panose="00000500000000000000" pitchFamily="2" charset="-79"/>
                <a:ea typeface="Calibri" panose="020F0502020204030204" pitchFamily="34" charset="0"/>
                <a:cs typeface="Assistant" panose="00000500000000000000" pitchFamily="2" charset="-79"/>
              </a:rPr>
              <a:t>99.5%</a:t>
            </a:r>
          </a:p>
        </p:txBody>
      </p:sp>
      <p:sp>
        <p:nvSpPr>
          <p:cNvPr id="38" name="Rectangle 54">
            <a:extLst>
              <a:ext uri="{FF2B5EF4-FFF2-40B4-BE49-F238E27FC236}">
                <a16:creationId xmlns:a16="http://schemas.microsoft.com/office/drawing/2014/main" id="{AA6BD87A-02B7-4E63-AD70-801F161793B4}"/>
              </a:ext>
            </a:extLst>
          </p:cNvPr>
          <p:cNvSpPr/>
          <p:nvPr/>
        </p:nvSpPr>
        <p:spPr>
          <a:xfrm>
            <a:off x="9977488" y="2232171"/>
            <a:ext cx="728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FFC000"/>
                </a:solidFill>
                <a:latin typeface="Assistant" panose="00000500000000000000" pitchFamily="2" charset="-79"/>
                <a:ea typeface="Calibri" panose="020F0502020204030204" pitchFamily="34" charset="0"/>
                <a:cs typeface="Assistant" panose="00000500000000000000" pitchFamily="2" charset="-79"/>
              </a:rPr>
              <a:t>95%</a:t>
            </a:r>
          </a:p>
        </p:txBody>
      </p:sp>
      <p:sp>
        <p:nvSpPr>
          <p:cNvPr id="39" name="Rectangle 57">
            <a:extLst>
              <a:ext uri="{FF2B5EF4-FFF2-40B4-BE49-F238E27FC236}">
                <a16:creationId xmlns:a16="http://schemas.microsoft.com/office/drawing/2014/main" id="{DBAEDF9B-43B6-44FD-A960-777F979A7589}"/>
              </a:ext>
            </a:extLst>
          </p:cNvPr>
          <p:cNvSpPr/>
          <p:nvPr/>
        </p:nvSpPr>
        <p:spPr>
          <a:xfrm>
            <a:off x="9977488" y="1401414"/>
            <a:ext cx="728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E4022D"/>
                </a:solidFill>
                <a:latin typeface="Assistant" panose="00000500000000000000" pitchFamily="2" charset="-79"/>
                <a:ea typeface="Calibri" panose="020F0502020204030204" pitchFamily="34" charset="0"/>
                <a:cs typeface="Assistant" panose="00000500000000000000" pitchFamily="2" charset="-79"/>
              </a:rPr>
              <a:t>90%</a:t>
            </a:r>
          </a:p>
        </p:txBody>
      </p:sp>
      <p:cxnSp>
        <p:nvCxnSpPr>
          <p:cNvPr id="40" name="Straight Connector 6">
            <a:extLst>
              <a:ext uri="{FF2B5EF4-FFF2-40B4-BE49-F238E27FC236}">
                <a16:creationId xmlns:a16="http://schemas.microsoft.com/office/drawing/2014/main" id="{B064DE08-AA03-4C69-8E9D-D33361476895}"/>
              </a:ext>
            </a:extLst>
          </p:cNvPr>
          <p:cNvCxnSpPr>
            <a:cxnSpLocks/>
          </p:cNvCxnSpPr>
          <p:nvPr/>
        </p:nvCxnSpPr>
        <p:spPr>
          <a:xfrm>
            <a:off x="7091853" y="3305680"/>
            <a:ext cx="3332986" cy="0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8">
            <a:extLst>
              <a:ext uri="{FF2B5EF4-FFF2-40B4-BE49-F238E27FC236}">
                <a16:creationId xmlns:a16="http://schemas.microsoft.com/office/drawing/2014/main" id="{52A8967C-910E-40CB-A362-C75964BE07C0}"/>
              </a:ext>
            </a:extLst>
          </p:cNvPr>
          <p:cNvCxnSpPr>
            <a:cxnSpLocks/>
          </p:cNvCxnSpPr>
          <p:nvPr/>
        </p:nvCxnSpPr>
        <p:spPr>
          <a:xfrm flipV="1">
            <a:off x="7089226" y="1582665"/>
            <a:ext cx="2627" cy="1744517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F1BA3A7E-33A3-43F4-9CFD-EE8643261A65}"/>
              </a:ext>
            </a:extLst>
          </p:cNvPr>
          <p:cNvCxnSpPr>
            <a:cxnSpLocks/>
          </p:cNvCxnSpPr>
          <p:nvPr/>
        </p:nvCxnSpPr>
        <p:spPr>
          <a:xfrm>
            <a:off x="477078" y="4426226"/>
            <a:ext cx="1154940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22418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367</Words>
  <Application>Microsoft Office PowerPoint</Application>
  <PresentationFormat>מסך רחב</PresentationFormat>
  <Paragraphs>75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Assistant</vt:lpstr>
      <vt:lpstr>Assistant SemiBold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ofir reuven</dc:creator>
  <cp:lastModifiedBy>ofir reuven</cp:lastModifiedBy>
  <cp:revision>51</cp:revision>
  <dcterms:created xsi:type="dcterms:W3CDTF">2020-05-20T07:25:03Z</dcterms:created>
  <dcterms:modified xsi:type="dcterms:W3CDTF">2020-05-27T10:55:40Z</dcterms:modified>
</cp:coreProperties>
</file>